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7" r:id="rId2"/>
    <p:sldId id="276" r:id="rId3"/>
    <p:sldId id="257" r:id="rId4"/>
    <p:sldId id="258" r:id="rId5"/>
    <p:sldId id="264" r:id="rId6"/>
    <p:sldId id="265" r:id="rId7"/>
    <p:sldId id="263" r:id="rId8"/>
    <p:sldId id="272" r:id="rId9"/>
    <p:sldId id="262" r:id="rId10"/>
    <p:sldId id="261" r:id="rId11"/>
    <p:sldId id="260" r:id="rId12"/>
    <p:sldId id="274" r:id="rId13"/>
    <p:sldId id="259" r:id="rId14"/>
    <p:sldId id="270" r:id="rId15"/>
    <p:sldId id="266" r:id="rId16"/>
    <p:sldId id="275" r:id="rId17"/>
    <p:sldId id="269" r:id="rId18"/>
    <p:sldId id="268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81" d="100"/>
          <a:sy n="81" d="100"/>
        </p:scale>
        <p:origin x="-96" y="-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20210" y="2147655"/>
            <a:ext cx="10811127" cy="3289318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 A ORDEM UNIDA (</a:t>
            </a: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CFS/CEFS 2022</a:t>
            </a:r>
            <a: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b="1" dirty="0" smtClean="0">
                <a:latin typeface="Arial" panose="020B0604020202020204" pitchFamily="34" charset="0"/>
                <a:cs typeface="Arial" panose="020B0604020202020204" pitchFamily="34" charset="0"/>
              </a:rPr>
              <a:t>TERMOS MILITARES</a:t>
            </a:r>
            <a:r>
              <a:rPr lang="pt-BR" sz="31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sz="40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734567" y="6115298"/>
            <a:ext cx="3107140" cy="382138"/>
          </a:xfrm>
        </p:spPr>
        <p:txBody>
          <a:bodyPr>
            <a:normAutofit lnSpcReduction="10000"/>
          </a:bodyPr>
          <a:lstStyle/>
          <a:p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b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º </a:t>
            </a:r>
            <a:r>
              <a:rPr lang="pt-B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SGT </a:t>
            </a:r>
            <a: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DJANGO</a:t>
            </a:r>
            <a:endParaRPr lang="pt-BR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13" y="219637"/>
            <a:ext cx="902564" cy="104278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4562" y="219637"/>
            <a:ext cx="1053549" cy="1185744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2889385" y="219637"/>
            <a:ext cx="62603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POLÍCIA MILITAR DO ESTADO DO </a:t>
            </a:r>
            <a:r>
              <a:rPr lang="pt-BR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AMAPÁ</a:t>
            </a: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CENTRO DE FORMAÇÃO E APERFEIÇOAMENTO </a:t>
            </a:r>
          </a:p>
        </p:txBody>
      </p:sp>
    </p:spTree>
    <p:extLst>
      <p:ext uri="{BB962C8B-B14F-4D97-AF65-F5344CB8AC3E}">
        <p14:creationId xmlns:p14="http://schemas.microsoft.com/office/powerpoint/2010/main" val="1794398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266093" y="1729043"/>
            <a:ext cx="6096000" cy="403187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Alinhamento</a:t>
            </a: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a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Disposição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 de uma tropa, cujos elementos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ficam em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linha reta, voltados para a mesma frente, de modo que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um elemento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fique exatamente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ao lado do outro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3107" y="0"/>
            <a:ext cx="4275724" cy="686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71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101969" y="1398621"/>
            <a:ext cx="6096000" cy="403187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Cobertura</a:t>
            </a: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a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Disposição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 de uma tropa, cujos elementos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ficam voltados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para a mesma frente, de modo que um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elemento fique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exatamente atrás do outro.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550" y="-3662"/>
            <a:ext cx="4126523" cy="686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2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410929" y="1204389"/>
            <a:ext cx="696615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dirty="0">
                <a:latin typeface="Arial" pitchFamily="34" charset="0"/>
                <a:cs typeface="Arial" pitchFamily="34" charset="0"/>
              </a:rPr>
              <a:t>Cerra Fila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É o graduado </a:t>
            </a:r>
            <a:r>
              <a:rPr lang="pt-BR" sz="3200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colocado à retaguarda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 de uma tropa, com a missão de cuidar da correção da marcha e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dos movimentos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, de exigir que todos se conservem nos respectivos lugares e de zelar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pela disciplina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1510" y="469335"/>
            <a:ext cx="2749581" cy="5754485"/>
          </a:xfrm>
          <a:prstGeom prst="rect">
            <a:avLst/>
          </a:prstGeom>
        </p:spPr>
      </p:pic>
      <p:sp>
        <p:nvSpPr>
          <p:cNvPr id="5" name="Colchete esquerdo 4"/>
          <p:cNvSpPr/>
          <p:nvPr/>
        </p:nvSpPr>
        <p:spPr>
          <a:xfrm>
            <a:off x="10515600" y="4911213"/>
            <a:ext cx="250723" cy="1312607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olchete direito 5"/>
          <p:cNvSpPr/>
          <p:nvPr/>
        </p:nvSpPr>
        <p:spPr>
          <a:xfrm>
            <a:off x="11076039" y="4911213"/>
            <a:ext cx="335052" cy="1312607"/>
          </a:xfrm>
          <a:prstGeom prst="rightBracket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113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688123" y="0"/>
            <a:ext cx="6096000" cy="60016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Homem-Base</a:t>
            </a: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o militar pelo qual a tropa regula sua </a:t>
            </a:r>
            <a:r>
              <a:rPr lang="pt-BR" sz="3200" dirty="0" smtClean="0">
                <a:solidFill>
                  <a:srgbClr val="FF0000"/>
                </a:solidFill>
                <a:latin typeface="Arial" panose="020B0604020202020204" pitchFamily="34" charset="0"/>
              </a:rPr>
              <a:t>MARCHA, COBERTURA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e </a:t>
            </a:r>
            <a:r>
              <a:rPr lang="pt-BR" sz="3200" dirty="0" smtClean="0">
                <a:solidFill>
                  <a:srgbClr val="FF0000"/>
                </a:solidFill>
                <a:latin typeface="Arial" panose="020B0604020202020204" pitchFamily="34" charset="0"/>
              </a:rPr>
              <a:t>ALINHAMENTO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. Em coluna, o homem-base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é o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da testa da coluna base, que é designada conforme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necessidade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, quando não houver especificação a coluna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base será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a da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direita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6151" y="1"/>
            <a:ext cx="35872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43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0" y="0"/>
            <a:ext cx="5509846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Formação</a:t>
            </a:r>
            <a:endParaRPr lang="pt-BR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a disposição regular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dos elementos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de uma tropa em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linha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ou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em </a:t>
            </a:r>
            <a:r>
              <a:rPr lang="pt-BR" sz="3200" dirty="0" smtClean="0">
                <a:solidFill>
                  <a:srgbClr val="FF0000"/>
                </a:solidFill>
                <a:latin typeface="Arial" panose="020B0604020202020204" pitchFamily="34" charset="0"/>
              </a:rPr>
              <a:t>coluna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. A formação pode ser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normal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ou </a:t>
            </a:r>
            <a:r>
              <a:rPr lang="pt-BR" sz="3200" dirty="0" smtClean="0">
                <a:solidFill>
                  <a:srgbClr val="FF0000"/>
                </a:solidFill>
                <a:latin typeface="Arial" panose="020B0604020202020204" pitchFamily="34" charset="0"/>
              </a:rPr>
              <a:t>emassada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.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Normal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, quando a tropa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está formada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conservando as distancias e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os intervalos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normais entre os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homens. </a:t>
            </a:r>
            <a:r>
              <a:rPr lang="pt-BR" sz="3200" dirty="0" smtClean="0">
                <a:solidFill>
                  <a:srgbClr val="FF0000"/>
                </a:solidFill>
                <a:latin typeface="Arial" panose="020B0604020202020204" pitchFamily="34" charset="0"/>
              </a:rPr>
              <a:t>Emassada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, independem das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distancias, sendo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essas menores que as normais.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7110" y="1036519"/>
            <a:ext cx="2790092" cy="5821482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587" y="1103515"/>
            <a:ext cx="2749581" cy="5754485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5667587" y="0"/>
            <a:ext cx="24682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rgbClr val="FF0000"/>
                </a:solidFill>
                <a:latin typeface="Arial" panose="020B0604020202020204" pitchFamily="34" charset="0"/>
              </a:rPr>
              <a:t>Normal</a:t>
            </a:r>
            <a:endParaRPr lang="pt-BR" sz="44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8862646" y="0"/>
            <a:ext cx="30245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rgbClr val="FF0000"/>
                </a:solidFill>
                <a:latin typeface="Arial" panose="020B0604020202020204" pitchFamily="34" charset="0"/>
              </a:rPr>
              <a:t>Emassada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406436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031630" y="2918265"/>
            <a:ext cx="6096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Testa</a:t>
            </a: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o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primeiro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 elemento de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uma coluna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-6653"/>
            <a:ext cx="3165230" cy="686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53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043839" y="2093960"/>
            <a:ext cx="7021474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3200" b="1" dirty="0">
                <a:latin typeface="Arial" pitchFamily="34" charset="0"/>
                <a:cs typeface="Arial" pitchFamily="34" charset="0"/>
              </a:rPr>
              <a:t>Cauda </a:t>
            </a:r>
            <a:endParaRPr lang="pt-BR" sz="3200" b="1" dirty="0" smtClean="0">
              <a:latin typeface="Arial" pitchFamily="34" charset="0"/>
              <a:cs typeface="Arial" pitchFamily="34" charset="0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É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o último elemento de uma coluna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29349" r="30422"/>
          <a:stretch/>
        </p:blipFill>
        <p:spPr>
          <a:xfrm>
            <a:off x="9468465" y="469335"/>
            <a:ext cx="1106130" cy="5754485"/>
          </a:xfrm>
          <a:prstGeom prst="rect">
            <a:avLst/>
          </a:prstGeom>
        </p:spPr>
      </p:pic>
      <p:sp>
        <p:nvSpPr>
          <p:cNvPr id="4" name="Colchete esquerdo 3"/>
          <p:cNvSpPr/>
          <p:nvPr/>
        </p:nvSpPr>
        <p:spPr>
          <a:xfrm>
            <a:off x="9542232" y="4911213"/>
            <a:ext cx="250723" cy="1312607"/>
          </a:xfrm>
          <a:prstGeom prst="leftBracket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olchete direito 4"/>
          <p:cNvSpPr/>
          <p:nvPr/>
        </p:nvSpPr>
        <p:spPr>
          <a:xfrm>
            <a:off x="10087923" y="4911213"/>
            <a:ext cx="335052" cy="1312607"/>
          </a:xfrm>
          <a:prstGeom prst="rightBracket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2818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101970" y="1865366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Profundidade</a:t>
            </a:r>
          </a:p>
          <a:p>
            <a:pPr algn="just"/>
            <a:endParaRPr lang="pt-BR" sz="3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o espaço compreendido entre a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testa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 e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pt-BR" sz="3200" dirty="0" smtClean="0">
                <a:solidFill>
                  <a:srgbClr val="FF0000"/>
                </a:solidFill>
                <a:latin typeface="Arial" panose="020B0604020202020204" pitchFamily="34" charset="0"/>
              </a:rPr>
              <a:t>cauda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de qualquer formação.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735" y="1"/>
            <a:ext cx="44240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50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008185" y="2381181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Frente</a:t>
            </a:r>
          </a:p>
          <a:p>
            <a:pPr algn="just"/>
            <a:endParaRPr lang="pt-BR" sz="3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o espaço, em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largura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, ocupado por uma tropa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em linha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0807" y="0"/>
            <a:ext cx="3372669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45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101969" y="1494582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Escola</a:t>
            </a:r>
          </a:p>
          <a:p>
            <a:pPr algn="just"/>
            <a:endParaRPr lang="pt-BR" sz="3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um grupo de homens constituído para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melhor aproveitamento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da instrução. Seu efetivo,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extremamente </a:t>
            </a:r>
            <a:r>
              <a:rPr lang="pt-BR" sz="3200" dirty="0" smtClean="0">
                <a:solidFill>
                  <a:srgbClr val="FF0000"/>
                </a:solidFill>
                <a:latin typeface="Arial" panose="020B0604020202020204" pitchFamily="34" charset="0"/>
              </a:rPr>
              <a:t>variável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, não depende do que está previsto nos regulamentos.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7272" y="0"/>
            <a:ext cx="3363434" cy="686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66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7910078" y="6189783"/>
            <a:ext cx="4196862" cy="646331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3600" b="1" dirty="0" smtClean="0">
                <a:solidFill>
                  <a:srgbClr val="FF0000"/>
                </a:solidFill>
                <a:latin typeface="Stencil" panose="040409050D0802020404" pitchFamily="82" charset="0"/>
                <a:cs typeface="Arial" panose="020B0604020202020204" pitchFamily="34" charset="0"/>
              </a:rPr>
              <a:t>SGT PM DJANGO</a:t>
            </a:r>
            <a:endParaRPr lang="pt-BR" sz="3600" b="1" dirty="0">
              <a:solidFill>
                <a:srgbClr val="FF0000"/>
              </a:solidFill>
              <a:latin typeface="Stencil" panose="040409050D0802020404" pitchFamily="82" charset="0"/>
              <a:cs typeface="Arial" panose="020B0604020202020204" pitchFamily="34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4848645" y="23446"/>
            <a:ext cx="7327647" cy="101566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pt-BR" sz="6000" b="1" dirty="0" smtClean="0">
                <a:solidFill>
                  <a:srgbClr val="FF0000"/>
                </a:solidFill>
                <a:latin typeface="Stencil" panose="040409050D0802020404" pitchFamily="82" charset="0"/>
              </a:rPr>
              <a:t>Termos Militares</a:t>
            </a:r>
            <a:endParaRPr lang="pt-BR" sz="60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74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5474676" y="1756718"/>
            <a:ext cx="363415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Coluna</a:t>
            </a: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Dispositivo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 de uma tropa, cujos elementos estão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uns atrás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dos outros.</a:t>
            </a:r>
            <a:endParaRPr lang="pt-BR" sz="3200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1908" y="32465"/>
            <a:ext cx="2766645" cy="6831453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973014" y="492366"/>
            <a:ext cx="4501662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TERMOS </a:t>
            </a:r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MILITARES:</a:t>
            </a:r>
            <a:endParaRPr lang="pt-BR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Os termos militares tem um sentido preciso, em que são </a:t>
            </a: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exclusivamente empregados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, quer na </a:t>
            </a: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linguagem corrente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, quer nas ordens e partes escritas. </a:t>
            </a:r>
            <a:endParaRPr lang="pt-BR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v"/>
            </a:pP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Daí a 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necessidade das definições que se seguem:</a:t>
            </a:r>
          </a:p>
        </p:txBody>
      </p:sp>
    </p:spTree>
    <p:extLst>
      <p:ext uri="{BB962C8B-B14F-4D97-AF65-F5344CB8AC3E}">
        <p14:creationId xmlns:p14="http://schemas.microsoft.com/office/powerpoint/2010/main" val="427541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899139" y="1471136"/>
            <a:ext cx="6096000" cy="403187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Coluna por um</a:t>
            </a: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a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Formação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de uma tropa, cujos elementos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são colocados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uns atrás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dos outros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, seguidamente,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guardando entre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si uma distancia regulamentar.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4929" y="1"/>
            <a:ext cx="894670" cy="686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63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383323" y="1677796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Distância</a:t>
            </a:r>
          </a:p>
          <a:p>
            <a:endParaRPr lang="pt-BR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o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Espaço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 entre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dois elementos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, colocados um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atrás do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outro e voltado para a mesma frente.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9876" y="29802"/>
            <a:ext cx="2836986" cy="682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8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125416" y="1712510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Linha</a:t>
            </a:r>
          </a:p>
          <a:p>
            <a:pPr algn="just"/>
            <a:endParaRPr lang="pt-BR" sz="3200" b="1" dirty="0"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o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Dispositivo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 de uma tropa, cujos elementos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estão um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ao lado do outro, é caracterizada pela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frente maior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que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a </a:t>
            </a:r>
            <a:r>
              <a:rPr lang="pt-BR" sz="3200" dirty="0" smtClean="0">
                <a:solidFill>
                  <a:srgbClr val="FF0000"/>
                </a:solidFill>
                <a:latin typeface="Arial" panose="020B0604020202020204" pitchFamily="34" charset="0"/>
              </a:rPr>
              <a:t>profundidade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751" y="1"/>
            <a:ext cx="3168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86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195754" y="1846275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Fileira</a:t>
            </a: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a </a:t>
            </a:r>
            <a:r>
              <a:rPr lang="pt-BR" sz="3200" dirty="0" smtClean="0">
                <a:solidFill>
                  <a:srgbClr val="FF0000"/>
                </a:solidFill>
                <a:latin typeface="Arial" panose="020B0604020202020204" pitchFamily="34" charset="0"/>
              </a:rPr>
              <a:t>Formação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de uma tropa cujos elementos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estão colocados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na mesma linha, um ao lado do outro, voltados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para a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mesma frente.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-6653"/>
            <a:ext cx="3165230" cy="686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79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204451" y="1006492"/>
            <a:ext cx="668593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dirty="0">
                <a:latin typeface="Arial" pitchFamily="34" charset="0"/>
                <a:cs typeface="Arial" pitchFamily="34" charset="0"/>
              </a:rPr>
              <a:t>FILA 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571500" indent="-571500" algn="just">
              <a:buFont typeface="Wingdings" pitchFamily="2" charset="2"/>
              <a:buChar char="Ø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É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a disposição de um grupo de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soldados, </a:t>
            </a:r>
            <a:r>
              <a:rPr lang="pt-BR" sz="3200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colocados um atrás do outro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, pertencentes a uma unidade formada em linha em mais de uma fileira, sem distâncias regulamentares. </a:t>
            </a:r>
          </a:p>
        </p:txBody>
      </p:sp>
      <p:sp>
        <p:nvSpPr>
          <p:cNvPr id="3" name="Retângulo 2"/>
          <p:cNvSpPr/>
          <p:nvPr/>
        </p:nvSpPr>
        <p:spPr>
          <a:xfrm>
            <a:off x="7890387" y="1006492"/>
            <a:ext cx="384932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endParaRPr lang="pt-BR" sz="5400" dirty="0"/>
          </a:p>
          <a:p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endParaRPr lang="pt-BR" sz="5400" dirty="0"/>
          </a:p>
          <a:p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endParaRPr lang="pt-BR" sz="5400" dirty="0"/>
          </a:p>
          <a:p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r>
              <a:rPr lang="pt-BR" sz="5400" b="1" dirty="0"/>
              <a:t> </a:t>
            </a:r>
            <a:r>
              <a:rPr lang="pt-BR" sz="5400" b="1" dirty="0">
                <a:sym typeface="Webdings"/>
              </a:rPr>
              <a:t></a:t>
            </a:r>
            <a:endParaRPr lang="pt-BR" sz="5400" dirty="0"/>
          </a:p>
        </p:txBody>
      </p:sp>
    </p:spTree>
    <p:extLst>
      <p:ext uri="{BB962C8B-B14F-4D97-AF65-F5344CB8AC3E}">
        <p14:creationId xmlns:p14="http://schemas.microsoft.com/office/powerpoint/2010/main" val="351916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0269415" y="6494586"/>
            <a:ext cx="189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195754" y="2052935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</a:rPr>
              <a:t>Intervalo</a:t>
            </a: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É o </a:t>
            </a:r>
            <a:r>
              <a:rPr lang="pt-BR" sz="3200" dirty="0">
                <a:solidFill>
                  <a:srgbClr val="FF0000"/>
                </a:solidFill>
                <a:latin typeface="Arial" panose="020B0604020202020204" pitchFamily="34" charset="0"/>
              </a:rPr>
              <a:t>Espaço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 entre dois elementos colocados </a:t>
            </a:r>
            <a:r>
              <a:rPr lang="pt-BR" sz="3200" dirty="0" smtClean="0">
                <a:solidFill>
                  <a:srgbClr val="000000"/>
                </a:solidFill>
                <a:latin typeface="Arial" panose="020B0604020202020204" pitchFamily="34" charset="0"/>
              </a:rPr>
              <a:t>na mesma </a:t>
            </a:r>
            <a:r>
              <a:rPr lang="pt-BR" sz="3200" dirty="0">
                <a:solidFill>
                  <a:srgbClr val="000000"/>
                </a:solidFill>
                <a:latin typeface="Arial" panose="020B0604020202020204" pitchFamily="34" charset="0"/>
              </a:rPr>
              <a:t>fileira.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4123" y="1"/>
            <a:ext cx="3845168" cy="684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22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axe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arallax" id="{3388167B-A2EB-4685-9635-1831D9AEF8C4}" vid="{1A9F9826-882C-40B9-8F38-5A3B8CFD19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TM03457496[[fn=Paralaxe]]</Template>
  <TotalTime>230</TotalTime>
  <Words>566</Words>
  <Application>Microsoft Office PowerPoint</Application>
  <PresentationFormat>Personalizar</PresentationFormat>
  <Paragraphs>76</Paragraphs>
  <Slides>19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0" baseType="lpstr">
      <vt:lpstr>Paralaxe</vt:lpstr>
      <vt:lpstr>INTRODUÇÃO A ORDEM UNIDA (2) CFS/CEFS 2022 TERMOS MILITARES 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USER</dc:creator>
  <cp:lastModifiedBy>Tiago Sobrinho</cp:lastModifiedBy>
  <cp:revision>24</cp:revision>
  <dcterms:created xsi:type="dcterms:W3CDTF">2015-01-24T23:35:19Z</dcterms:created>
  <dcterms:modified xsi:type="dcterms:W3CDTF">2022-05-21T14:31:57Z</dcterms:modified>
</cp:coreProperties>
</file>

<file path=docProps/thumbnail.jpeg>
</file>